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6" r:id="rId9"/>
    <p:sldId id="286" r:id="rId10"/>
    <p:sldId id="280" r:id="rId11"/>
    <p:sldId id="273" r:id="rId12"/>
    <p:sldId id="274" r:id="rId13"/>
    <p:sldId id="278" r:id="rId14"/>
    <p:sldId id="283" r:id="rId15"/>
    <p:sldId id="275" r:id="rId16"/>
    <p:sldId id="279" r:id="rId17"/>
    <p:sldId id="268" r:id="rId18"/>
    <p:sldId id="269" r:id="rId19"/>
    <p:sldId id="285" r:id="rId20"/>
    <p:sldId id="272" r:id="rId21"/>
    <p:sldId id="281" r:id="rId22"/>
    <p:sldId id="260" r:id="rId23"/>
    <p:sldId id="265" r:id="rId24"/>
    <p:sldId id="266" r:id="rId25"/>
    <p:sldId id="284" r:id="rId26"/>
    <p:sldId id="267" r:id="rId27"/>
    <p:sldId id="282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585E-42D5-4CEA-BD0D-7AF48253F47B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7E2A-2616-4070-8251-455C70AF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2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32C606-A844-4B0E-A5BE-3232BC6AD01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9E81E75-EACA-43AD-BFD6-99FFA5F8D66A}" type="slidenum">
              <a:rPr lang="en-US" altLang="en-US" sz="1400"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1FFB-6408-46CD-B1A8-7DC2BEC83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D179-7548-47F1-B757-2D685408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coursetools.com/principles/understanding-all-peopl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DS/Family/Supports-and-Services/In-Home-Support" TargetMode="External"/><Relationship Id="rId2" Type="http://schemas.openxmlformats.org/officeDocument/2006/relationships/hyperlink" Target="https://portal.ct.gov/DSS/Services/Health-and-Home-Care/Home-Care---Long-Term-Services-and-Suppor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ucedd.org/wp-content/uploads/sites/1340/2015/06/HOME-Appendices.pdf" TargetMode="External"/><Relationship Id="rId2" Type="http://schemas.openxmlformats.org/officeDocument/2006/relationships/hyperlink" Target="https://portal.ct.gov/DDS/LifeCourse/Charting-the-LifeCour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wage.mit.edu/states/09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DS/Legal/Messier/Residential-Services-in-the-Community" TargetMode="External"/><Relationship Id="rId2" Type="http://schemas.openxmlformats.org/officeDocument/2006/relationships/hyperlink" Target="https://portal.ct.gov/DDS/General/CCH/Community-Companion-Homes-C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ct.gov/DDS/Family/Housing/CT-Resour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ant.com/community/canton/hc-news-canton-favarh-housing-money-20171129-story.html" TargetMode="External"/><Relationship Id="rId2" Type="http://schemas.openxmlformats.org/officeDocument/2006/relationships/hyperlink" Target="https://www.theday.com/article/20140822/BIZ02/140829900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.gov/brs/cwp/view.asp?a=3890&amp;q=459988&amp;brsNav=|51226|" TargetMode="External"/><Relationship Id="rId2" Type="http://schemas.openxmlformats.org/officeDocument/2006/relationships/hyperlink" Target="https://portal.ct.gov/DDS/EmploymentDayServices/Employment-First/Employment-First-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tdol.state.ct.us/HP/Empl-Training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.gov/brs/cwp/view.asp?a=3890&amp;q=456890&amp;brsNav=|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.ct.gov/DSS/Health-And-Home-Care/Disability-Services/Med-Connect-Medicaid-for-Employees-with-Disabilities/Med-Connect-Medicaid-for-Employees-with-Disabiliti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.gov/chro/cwp/view.asp?a=2524&amp;Q=316262" TargetMode="External"/><Relationship Id="rId2" Type="http://schemas.openxmlformats.org/officeDocument/2006/relationships/hyperlink" Target="https://www.disrights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tfairhousing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a.ct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tddcounci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arcct.org/" TargetMode="Externa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cct.org/arc-housing-resource-guide" TargetMode="External"/><Relationship Id="rId2" Type="http://schemas.openxmlformats.org/officeDocument/2006/relationships/hyperlink" Target="https://uconnucedd.org/projects/finding_housing_in_c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connucedd.org/projects/finding_housing_in_c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arcct.org/arc-housing-resource-guid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speaks.org/sites/default/files/housing_tool_kit_web2.pdf" TargetMode="External"/><Relationship Id="rId2" Type="http://schemas.openxmlformats.org/officeDocument/2006/relationships/hyperlink" Target="https://portal.ct.gov/DDS/Family/Housing/Housing-Op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d.gov/publications/2012/DIToolkit/" TargetMode="External"/><Relationship Id="rId5" Type="http://schemas.openxmlformats.org/officeDocument/2006/relationships/hyperlink" Target="http://www.csh.org/phatoolkit" TargetMode="External"/><Relationship Id="rId4" Type="http://schemas.openxmlformats.org/officeDocument/2006/relationships/hyperlink" Target="https://www.nami.org/Find-Support/Living-with-a-Mental-Health-Condition/Securing-Stable-Hous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Housing After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19600"/>
            <a:ext cx="3657600" cy="160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Walter Glomb</a:t>
            </a:r>
          </a:p>
          <a:p>
            <a:r>
              <a:rPr lang="en-US" dirty="0">
                <a:solidFill>
                  <a:schemeClr val="tx1"/>
                </a:solidFill>
              </a:rPr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47899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1523998"/>
            <a:ext cx="8458200" cy="4648199"/>
            <a:chOff x="304800" y="1523998"/>
            <a:chExt cx="8458200" cy="4648199"/>
          </a:xfrm>
        </p:grpSpPr>
        <p:sp>
          <p:nvSpPr>
            <p:cNvPr id="13" name="Rectangle 12"/>
            <p:cNvSpPr/>
            <p:nvPr/>
          </p:nvSpPr>
          <p:spPr>
            <a:xfrm>
              <a:off x="457200" y="1600200"/>
              <a:ext cx="2743200" cy="4495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bg1"/>
                  </a:solidFill>
                </a:rPr>
                <a:t>Community and Society: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assistance that can be implemented on a community-wide scale to improve access for all people.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1600200"/>
              <a:ext cx="2743200" cy="4495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Public-Private Partnerships:</a:t>
              </a:r>
            </a:p>
            <a:p>
              <a:endParaRPr lang="en-US" dirty="0"/>
            </a:p>
            <a:p>
              <a:r>
                <a:rPr lang="en-US" dirty="0"/>
                <a:t>policies and practices frequently used in the partnerships between public and private entities.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1600200"/>
              <a:ext cx="2743200" cy="449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05840" rtlCol="0" anchor="t"/>
            <a:lstStyle/>
            <a:p>
              <a:pPr algn="ctr"/>
              <a:r>
                <a:rPr lang="en-US" dirty="0"/>
                <a:t>Eligibility-Specific Supports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 rot="5400000" flipH="1" flipV="1">
              <a:off x="2209800" y="-381002"/>
              <a:ext cx="4648199" cy="845820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consider what all people do,</a:t>
            </a:r>
            <a:br>
              <a:rPr lang="en-US" sz="2700" dirty="0"/>
            </a:br>
            <a:r>
              <a:rPr lang="en-US" sz="3400" dirty="0"/>
              <a:t>a universal strategy for providing supports.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58790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http://www.lifecoursetools.com/principles/understanding-all-people/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599" y="2971800"/>
            <a:ext cx="283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about 25% of people with I/DD access formal paid supports from the DD service system.</a:t>
            </a:r>
          </a:p>
        </p:txBody>
      </p:sp>
    </p:spTree>
    <p:extLst>
      <p:ext uri="{BB962C8B-B14F-4D97-AF65-F5344CB8AC3E}">
        <p14:creationId xmlns:p14="http://schemas.microsoft.com/office/powerpoint/2010/main" val="429397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Know your goals and your needs,</a:t>
            </a:r>
            <a:endParaRPr lang="en-US" sz="1800" b="1" i="1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dirty="0"/>
              <a:t>	- then, look for resources.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dirty="0"/>
              <a:t>(Some people do this backwards.)</a:t>
            </a:r>
          </a:p>
        </p:txBody>
      </p:sp>
      <p:pic>
        <p:nvPicPr>
          <p:cNvPr id="3074" name="Picture 2" descr="C:\Users\glombw\AppData\Local\Temp\Content.IE5\E7QTOB95\cart-before-the-hor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352800"/>
            <a:ext cx="4483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495800" y="3429000"/>
            <a:ext cx="1219200" cy="612648"/>
          </a:xfrm>
          <a:prstGeom prst="wedgeEllipseCallout">
            <a:avLst>
              <a:gd name="adj1" fmla="val -64583"/>
              <a:gd name="adj2" fmla="val 873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Really?</a:t>
            </a:r>
          </a:p>
        </p:txBody>
      </p:sp>
    </p:spTree>
    <p:extLst>
      <p:ext uri="{BB962C8B-B14F-4D97-AF65-F5344CB8AC3E}">
        <p14:creationId xmlns:p14="http://schemas.microsoft.com/office/powerpoint/2010/main" val="140352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Housing and Supports…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…are distinct and separate needs.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Each entails its own type of financing.</a:t>
            </a:r>
          </a:p>
          <a:p>
            <a:pPr marL="0" indent="0">
              <a:buNone/>
            </a:pPr>
            <a:r>
              <a:rPr lang="en-US" sz="2800" dirty="0"/>
              <a:t>(e. g. Medicaid will NOT pay for room and board.)</a:t>
            </a:r>
          </a:p>
        </p:txBody>
      </p:sp>
      <p:pic>
        <p:nvPicPr>
          <p:cNvPr id="1026" name="Picture 2" descr="C:\Users\glombw\AppData\Local\Temp\Content.IE5\7K3GGS0X\Small_House_in_Ste_Genevieve_M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88" y="4114800"/>
            <a:ext cx="25593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lombw\AppData\Local\Temp\Content.IE5\2F2YLW6N\helpinghand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96" y="4114800"/>
            <a:ext cx="24063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2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There is a wide spectrum of </a:t>
            </a:r>
            <a:br>
              <a:rPr lang="en-US" b="1" i="1" dirty="0"/>
            </a:br>
            <a:r>
              <a:rPr lang="en-US" b="1" i="1" dirty="0"/>
              <a:t>personal situations.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28068"/>
            <a:ext cx="4267200" cy="2971799"/>
          </a:xfrm>
        </p:spPr>
        <p:txBody>
          <a:bodyPr/>
          <a:lstStyle/>
          <a:p>
            <a:r>
              <a:rPr lang="en-US" dirty="0"/>
              <a:t>Level of abilities.</a:t>
            </a:r>
          </a:p>
          <a:p>
            <a:r>
              <a:rPr lang="en-US" dirty="0"/>
              <a:t>Level of needs.</a:t>
            </a:r>
          </a:p>
          <a:p>
            <a:r>
              <a:rPr lang="en-US" dirty="0"/>
              <a:t>Earning power.</a:t>
            </a:r>
          </a:p>
          <a:p>
            <a:r>
              <a:rPr lang="en-US" dirty="0"/>
              <a:t>Family resources.</a:t>
            </a:r>
          </a:p>
          <a:p>
            <a:r>
              <a:rPr lang="en-US" dirty="0"/>
              <a:t>Community resources.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7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No one size fits all.</a:t>
            </a:r>
          </a:p>
        </p:txBody>
      </p:sp>
      <p:pic>
        <p:nvPicPr>
          <p:cNvPr id="1028" name="Picture 4" descr="C:\Users\glombw\AppData\Local\Temp\Content.IE5\CD9L5R7G\Carbon_spectrum_visi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172"/>
            <a:ext cx="9144000" cy="9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3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266950"/>
            <a:ext cx="8610600" cy="232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"No man ever steps in the same river twice, for it's not the same river and he's not the same man.“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sz="2800" dirty="0"/>
              <a:t>Heraclitus</a:t>
            </a:r>
          </a:p>
        </p:txBody>
      </p:sp>
    </p:spTree>
    <p:extLst>
      <p:ext uri="{BB962C8B-B14F-4D97-AF65-F5344CB8AC3E}">
        <p14:creationId xmlns:p14="http://schemas.microsoft.com/office/powerpoint/2010/main" val="266148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Supported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Care - Long Term Services and Support </a:t>
            </a:r>
            <a:r>
              <a:rPr lang="en-US" sz="1400" dirty="0">
                <a:hlinkClick r:id="rId2"/>
              </a:rPr>
              <a:t>https://portal.ct.gov/DSS/Services/Health-and-Home-Care/Home-Care---Long-Term-Services-and-Support</a:t>
            </a:r>
            <a:br>
              <a:rPr lang="en-US" sz="1400" dirty="0"/>
            </a:br>
            <a:r>
              <a:rPr lang="en-US" sz="1800" dirty="0"/>
              <a:t>Community First Choice (CFC), Long Term Care, Personal Care Assistants</a:t>
            </a:r>
          </a:p>
          <a:p>
            <a:endParaRPr lang="en-US" dirty="0"/>
          </a:p>
          <a:p>
            <a:r>
              <a:rPr lang="en-US" dirty="0"/>
              <a:t>DDS In Home Support</a:t>
            </a:r>
            <a:br>
              <a:rPr lang="en-US" dirty="0"/>
            </a:br>
            <a:r>
              <a:rPr lang="en-US" sz="1400" dirty="0">
                <a:hlinkClick r:id="rId3"/>
              </a:rPr>
              <a:t>https://portal.ct.gov/DDS/Family/Supports-and-Services/In-Home-Support</a:t>
            </a:r>
            <a:br>
              <a:rPr lang="en-US" sz="1400" dirty="0"/>
            </a:br>
            <a:r>
              <a:rPr lang="en-US" sz="1800" dirty="0"/>
              <a:t>In Home Supports (IHS), Shared Living, Self-Directed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and Municipal Social Service Agencies</a:t>
            </a:r>
          </a:p>
          <a:p>
            <a:pPr lvl="1"/>
            <a:r>
              <a:rPr lang="en-US" i="1" dirty="0"/>
              <a:t>Contact your town social services department!</a:t>
            </a:r>
          </a:p>
        </p:txBody>
      </p:sp>
    </p:spTree>
    <p:extLst>
      <p:ext uri="{BB962C8B-B14F-4D97-AF65-F5344CB8AC3E}">
        <p14:creationId xmlns:p14="http://schemas.microsoft.com/office/powerpoint/2010/main" val="172682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 a place to live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Person-centered planning</a:t>
            </a:r>
            <a:br>
              <a:rPr lang="en-US" dirty="0"/>
            </a:br>
            <a:r>
              <a:rPr lang="en-US" sz="2000" dirty="0">
                <a:hlinkClick r:id="rId2"/>
              </a:rPr>
              <a:t>https://portal.ct.gov/DDS/LifeCourse/Charting-the-LifeCourse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Community resource mapping</a:t>
            </a:r>
            <a:br>
              <a:rPr lang="en-US" dirty="0"/>
            </a:br>
            <a:r>
              <a:rPr lang="en-US" sz="2000" dirty="0">
                <a:hlinkClick r:id="rId3"/>
              </a:rPr>
              <a:t>https://uconnucedd.org/wp-content/uploads/sites/1340/2015/06/HOME-Appendices.pdf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Transportation</a:t>
            </a:r>
          </a:p>
          <a:p>
            <a:endParaRPr lang="en-US" dirty="0"/>
          </a:p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69880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Strawman Personal Budget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05" y="1295400"/>
            <a:ext cx="37365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4903" y="6019800"/>
            <a:ext cx="361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Caveat: Individual realities will vary.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1" y="3276600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Expenses are adapted from the MIT Living Wage Calculator at</a:t>
            </a:r>
          </a:p>
          <a:p>
            <a:r>
              <a:rPr lang="en-US" sz="1200" dirty="0">
                <a:hlinkClick r:id="rId3"/>
              </a:rPr>
              <a:t>http://livingwage.mit.edu/states/09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477000" y="2057400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These amounts are net of adjustments to SSI or SSDI payments.</a:t>
            </a:r>
          </a:p>
        </p:txBody>
      </p:sp>
    </p:spTree>
    <p:extLst>
      <p:ext uri="{BB962C8B-B14F-4D97-AF65-F5344CB8AC3E}">
        <p14:creationId xmlns:p14="http://schemas.microsoft.com/office/powerpoint/2010/main" val="310960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Family home</a:t>
            </a:r>
          </a:p>
          <a:p>
            <a:endParaRPr lang="en-US" dirty="0"/>
          </a:p>
          <a:p>
            <a:r>
              <a:rPr lang="en-US" dirty="0"/>
              <a:t>Craig’s list et al</a:t>
            </a:r>
          </a:p>
          <a:p>
            <a:endParaRPr lang="en-US" dirty="0"/>
          </a:p>
          <a:p>
            <a:r>
              <a:rPr lang="en-US" dirty="0"/>
              <a:t>Partner with other families</a:t>
            </a:r>
          </a:p>
          <a:p>
            <a:endParaRPr lang="en-US" dirty="0"/>
          </a:p>
          <a:p>
            <a:r>
              <a:rPr lang="en-US" dirty="0"/>
              <a:t>DDS Residential Services</a:t>
            </a:r>
            <a:br>
              <a:rPr lang="en-US" dirty="0"/>
            </a:br>
            <a:r>
              <a:rPr lang="en-US" sz="2100" dirty="0">
                <a:hlinkClick r:id="rId2"/>
              </a:rPr>
              <a:t>https://portal.ct.gov/DDS/General/CCH/Community-Companion-Homes-CCH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https://portal.ct.gov/DDS/Legal/Messier/Residential-Services-in-the-Community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CT Resources</a:t>
            </a:r>
            <a:br>
              <a:rPr lang="en-US" dirty="0"/>
            </a:br>
            <a:r>
              <a:rPr lang="en-US" sz="2000" dirty="0">
                <a:hlinkClick r:id="rId4"/>
              </a:rPr>
              <a:t>https://portal.ct.gov/DDS/Family/Housing/CT-Resources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Highlights of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Housing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Apartment or room rental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Affordable housing projects</a:t>
            </a:r>
            <a:br>
              <a:rPr lang="en-US" dirty="0"/>
            </a:br>
            <a:r>
              <a:rPr lang="en-US" sz="1200" dirty="0">
                <a:hlinkClick r:id="rId2"/>
              </a:rPr>
              <a:t>https://www.theday.com/article/20140822/BIZ02/140829900/</a:t>
            </a:r>
            <a:endParaRPr lang="en-US" sz="1200" dirty="0"/>
          </a:p>
          <a:p>
            <a:r>
              <a:rPr lang="en-US" dirty="0"/>
              <a:t>Integrated housing projects</a:t>
            </a:r>
            <a:br>
              <a:rPr lang="en-US" dirty="0"/>
            </a:br>
            <a:r>
              <a:rPr lang="en-US" sz="1200" dirty="0">
                <a:hlinkClick r:id="rId3"/>
              </a:rPr>
              <a:t>http://www.courant.com/community/canton/hc-news-canton-favarh-housing-money-20171129-story.html</a:t>
            </a:r>
            <a:endParaRPr lang="en-US" sz="1200" dirty="0"/>
          </a:p>
          <a:p>
            <a:r>
              <a:rPr lang="en-US" dirty="0"/>
              <a:t>“Senior” housing</a:t>
            </a:r>
          </a:p>
          <a:p>
            <a:r>
              <a:rPr lang="en-US" dirty="0"/>
              <a:t>Cluster housing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/>
              <a:t>Financing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ABLE Accounts and Special Needs Trusts</a:t>
            </a:r>
          </a:p>
          <a:p>
            <a:r>
              <a:rPr lang="en-US" dirty="0"/>
              <a:t>Special grants</a:t>
            </a:r>
          </a:p>
          <a:p>
            <a:r>
              <a:rPr lang="en-US" dirty="0"/>
              <a:t>Consider alternatives to guardianship</a:t>
            </a:r>
          </a:p>
          <a:p>
            <a:r>
              <a:rPr lang="en-US" dirty="0"/>
              <a:t>Establish credit</a:t>
            </a:r>
          </a:p>
          <a:p>
            <a:r>
              <a:rPr lang="en-US" dirty="0"/>
              <a:t>Share resources with other families</a:t>
            </a:r>
          </a:p>
          <a:p>
            <a:pPr lvl="1"/>
            <a:r>
              <a:rPr lang="en-US" dirty="0"/>
              <a:t>Partnership, LLC or corporation?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2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Where will your child live </a:t>
            </a:r>
            <a:br>
              <a:rPr lang="en-US" b="1" i="1" dirty="0"/>
            </a:br>
            <a:r>
              <a:rPr lang="en-US" b="1" i="1" dirty="0"/>
              <a:t>after high school?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4" y="1676400"/>
            <a:ext cx="6469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Employment First!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1523998"/>
            <a:ext cx="8458200" cy="4648199"/>
            <a:chOff x="304800" y="1523998"/>
            <a:chExt cx="8458200" cy="4648199"/>
          </a:xfrm>
        </p:grpSpPr>
        <p:sp>
          <p:nvSpPr>
            <p:cNvPr id="4" name="Rectangle 3"/>
            <p:cNvSpPr/>
            <p:nvPr/>
          </p:nvSpPr>
          <p:spPr>
            <a:xfrm>
              <a:off x="457200" y="1600200"/>
              <a:ext cx="2743200" cy="4495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Traditional job search.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1600200"/>
              <a:ext cx="2743200" cy="4495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Supported Employment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3600" y="1600200"/>
              <a:ext cx="2743200" cy="449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05840" rtlCol="0" anchor="t"/>
            <a:lstStyle/>
            <a:p>
              <a:pPr algn="ctr"/>
              <a:r>
                <a:rPr lang="en-US" dirty="0"/>
                <a:t>Customized</a:t>
              </a:r>
            </a:p>
            <a:p>
              <a:pPr algn="ctr"/>
              <a:r>
                <a:rPr lang="en-US" dirty="0"/>
                <a:t>  Employment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 rot="5400000" flipH="1" flipV="1">
              <a:off x="2209800" y="-381002"/>
              <a:ext cx="4648199" cy="845820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14800" y="4114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2"/>
              </a:rPr>
              <a:t>https://portal.ct.gov/DDS/EmploymentDayServices/Employment-First/Employment-First-Overview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514600" y="49742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3"/>
              </a:rPr>
              <a:t>https://www.ct.gov/brs/cwp/view.asp?a=3890&amp;q=459988&amp;brsNav=|51226|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58336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4"/>
              </a:rPr>
              <a:t>http://www.ctdol.state.ct.us/HP/Empl-Training.htm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380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 i="1">
                <a:latin typeface="Calibri" pitchFamily="32" charset="0"/>
              </a:rPr>
              <a:t>How Do I Get the Information That I Need on Benefits So That I Can Make Good Vocational Choices?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</a:pPr>
            <a:r>
              <a:rPr lang="en-US" altLang="en-US" sz="1600" dirty="0">
                <a:latin typeface="Calibri" pitchFamily="32" charset="0"/>
              </a:rPr>
              <a:t>A Benefits Specialist (also known as a Community Work Incentive Coordinator or CWIC) at BRS understands how work and earnings will affect your benefits. </a:t>
            </a:r>
            <a:r>
              <a:rPr lang="en-US" altLang="en-US" sz="1600" dirty="0">
                <a:solidFill>
                  <a:srgbClr val="CCCCFF"/>
                </a:solidFill>
                <a:latin typeface="Calibri" pitchFamily="32" charset="0"/>
                <a:hlinkClick r:id="rId3"/>
              </a:rPr>
              <a:t>https://www.ct.gov/brs/cwp/view.asp?a=3890&amp;q=456890&amp;brsNav=|</a:t>
            </a:r>
            <a:endParaRPr lang="en-US" altLang="en-US" sz="1600" dirty="0">
              <a:solidFill>
                <a:srgbClr val="CCCCFF"/>
              </a:solidFill>
              <a:latin typeface="Calibri" pitchFamily="32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 dirty="0">
                <a:latin typeface="Calibri" pitchFamily="32" charset="0"/>
              </a:rPr>
              <a:t>MED-Connect Premium Income Guidelines 2016 :</a:t>
            </a:r>
            <a:br>
              <a:rPr lang="en-US" altLang="en-US" sz="1600" dirty="0">
                <a:latin typeface="Calibri" pitchFamily="32" charset="0"/>
              </a:rPr>
            </a:br>
            <a:r>
              <a:rPr lang="en-US" altLang="en-US" sz="1600" dirty="0">
                <a:latin typeface="Calibri" pitchFamily="32" charset="0"/>
              </a:rPr>
              <a:t>(</a:t>
            </a:r>
            <a:r>
              <a:rPr lang="en-US" altLang="en-US" sz="1600" dirty="0">
                <a:solidFill>
                  <a:srgbClr val="CCCCFF"/>
                </a:solidFill>
                <a:latin typeface="Calibri" pitchFamily="32" charset="0"/>
                <a:hlinkClick r:id="rId4"/>
              </a:rPr>
              <a:t>https://portal.ct.gov/DSS/Health-And-Home-Care/Disability-Services/Med-Connect-Medicaid-for-Employees-with-Disabilities/Med-Connect-Medicaid-for-Employees-with-Disabilities</a:t>
            </a:r>
            <a:r>
              <a:rPr lang="en-US" altLang="en-US" sz="1600" dirty="0">
                <a:latin typeface="Calibri" pitchFamily="32" charset="0"/>
              </a:rPr>
              <a:t>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 dirty="0">
                <a:latin typeface="Calibri" pitchFamily="32" charset="0"/>
              </a:rPr>
              <a:t>Basic Coverage Group Beneficiaries earning up to 200% of the Federal Poverty Level (FPL) do not pay premiums for health care coverage through MED-Connect. 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 dirty="0">
                <a:latin typeface="Calibri" pitchFamily="32" charset="0"/>
              </a:rPr>
              <a:t>For 2016, 200% of the FPL for an individual is $1,980 monthly.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 dirty="0">
                <a:latin typeface="Calibri" pitchFamily="32" charset="0"/>
              </a:rPr>
              <a:t>If your income is above these amounts, you will pay a monthly premium based on 10% of income above the limit.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 dirty="0">
                <a:latin typeface="Calibri" pitchFamily="32" charset="0"/>
              </a:rPr>
              <a:t>Social Security Administration’s Substantial Gainful Activity Level for 2016 is $1,090 monthly.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1600" dirty="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78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Discrimination is illegal!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8580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Disability Rights Connecticut, Inc.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https://www.disrightsct.org/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info@disrightsct.org</a:t>
            </a:r>
          </a:p>
          <a:p>
            <a:pPr marL="0" indent="0">
              <a:buNone/>
            </a:pPr>
            <a:r>
              <a:rPr lang="en-US" dirty="0"/>
              <a:t>(860) 297-4300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Connecticut Commission on Human Rights and Opportunities (CHRO)</a:t>
            </a:r>
          </a:p>
          <a:p>
            <a:pPr marL="0" indent="0">
              <a:buNone/>
            </a:pPr>
            <a:r>
              <a:rPr lang="en-US" b="1" dirty="0"/>
              <a:t>Housing Discrimination Unit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https://www.ct.gov/chro/cwp/view.asp?a=2524&amp;Q=316262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860-541-3403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Connecticut Fair Housing Center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https://www.ctfairhousing.org/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info@ctfairhousing.org</a:t>
            </a:r>
          </a:p>
          <a:p>
            <a:pPr marL="0" indent="0">
              <a:buNone/>
            </a:pPr>
            <a:r>
              <a:rPr lang="en-US" dirty="0"/>
              <a:t>(860) 247-4400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glombw\AppData\Local\Temp\Content.IE5\SQ9GH4DE\No_sign_Righ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lombw\AppData\Local\Temp\Content.IE5\SQ9GH4DE\No_sign_Righ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87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Advocacy groups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Legislative advocacy</a:t>
            </a:r>
          </a:p>
        </p:txBody>
      </p:sp>
    </p:spTree>
    <p:extLst>
      <p:ext uri="{BB962C8B-B14F-4D97-AF65-F5344CB8AC3E}">
        <p14:creationId xmlns:p14="http://schemas.microsoft.com/office/powerpoint/2010/main" val="1697363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58 housing bills in the 2019 CGA.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-457200">
              <a:buNone/>
            </a:pPr>
            <a:r>
              <a:rPr lang="en-US" dirty="0"/>
              <a:t>Here a just a few:</a:t>
            </a:r>
          </a:p>
          <a:p>
            <a:pPr marL="0" indent="-457200">
              <a:buNone/>
            </a:pPr>
            <a:endParaRPr lang="en-US" dirty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HB 5421 </a:t>
            </a:r>
            <a:r>
              <a:rPr lang="en-US" dirty="0"/>
              <a:t>- AN ACT CONCERNING THE RECOMMENDATIONS OF THE FAIR HOUSING WORKING GROUP.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HB 5845 </a:t>
            </a:r>
            <a:r>
              <a:rPr lang="en-US" dirty="0"/>
              <a:t>- AN ACT CONCERNING MUNICIPAL HOUSING VOUCHERS TO PREVENT HOMELESSNESS.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HB 6551 </a:t>
            </a:r>
            <a:r>
              <a:rPr lang="en-US" dirty="0"/>
              <a:t>- AN ACT ESTABLISHING A PILOT PROGRAM TO FUND AFFORDABLE HOUSING INITIATIVES.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SB 686 </a:t>
            </a:r>
            <a:r>
              <a:rPr lang="en-US" dirty="0"/>
              <a:t>- AN ACT CONCERNING HOUSING ASSISTANCE.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SB 487 </a:t>
            </a:r>
            <a:r>
              <a:rPr lang="en-US" dirty="0"/>
              <a:t>et al - Several ACTs LIMITING RESIDENCY IN SENIOR HOUSING.</a:t>
            </a:r>
          </a:p>
          <a:p>
            <a:pPr marL="0" indent="-457200">
              <a:buNone/>
            </a:pPr>
            <a:endParaRPr lang="en-US" dirty="0"/>
          </a:p>
          <a:p>
            <a:pPr marL="0" indent="-457200" algn="ctr">
              <a:buNone/>
            </a:pPr>
            <a:r>
              <a:rPr lang="en-US" dirty="0">
                <a:hlinkClick r:id="rId2"/>
              </a:rPr>
              <a:t>https://www.cga.ct.gov/</a:t>
            </a:r>
            <a:endParaRPr lang="en-US" dirty="0"/>
          </a:p>
          <a:p>
            <a:pPr marL="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3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S.117 - Disability Integration Act of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Department of Justice (DOJ) and the Department of Health and Human Services (HHS) must issue regulations requiring states, local governments, or insurance providers to offer community-based long-term services to individuals with such disabilities who would otherwise qualify for institutional placement. State and local governments, in conjunction with housing agencies, </a:t>
            </a:r>
            <a:r>
              <a:rPr lang="en-US" b="1" u="sng" dirty="0"/>
              <a:t>must ensure sufficient availability of affordable, accessible, and integrated housing</a:t>
            </a:r>
            <a:r>
              <a:rPr lang="en-US" dirty="0"/>
              <a:t> that is not a disability-specific residential setting or a setting where services are tied to tenancy.</a:t>
            </a:r>
          </a:p>
        </p:txBody>
      </p:sp>
    </p:spTree>
    <p:extLst>
      <p:ext uri="{BB962C8B-B14F-4D97-AF65-F5344CB8AC3E}">
        <p14:creationId xmlns:p14="http://schemas.microsoft.com/office/powerpoint/2010/main" val="349645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Advocacy Groups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62764" y="4648200"/>
            <a:ext cx="4018472" cy="1137196"/>
            <a:chOff x="2562764" y="5251936"/>
            <a:chExt cx="4018472" cy="11371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894" y="5251936"/>
              <a:ext cx="209421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562764" y="6019800"/>
              <a:ext cx="4018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https://www.facebook.com/ctddcouncil/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2800" y="1905000"/>
            <a:ext cx="2575775" cy="1934364"/>
            <a:chOff x="3284113" y="3006968"/>
            <a:chExt cx="2575775" cy="19343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13" y="3006968"/>
              <a:ext cx="2575775" cy="1828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99463" y="4572000"/>
              <a:ext cx="2145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5"/>
                </a:rPr>
                <a:t>https://thearcct.org/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58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16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Begin with the "All."</a:t>
            </a:r>
          </a:p>
          <a:p>
            <a:r>
              <a:rPr lang="en-US" dirty="0"/>
              <a:t>Know your needs, then seek resources.</a:t>
            </a:r>
          </a:p>
          <a:p>
            <a:r>
              <a:rPr lang="en-US" dirty="0"/>
              <a:t>Housing is separate from supports.</a:t>
            </a:r>
          </a:p>
          <a:p>
            <a:r>
              <a:rPr lang="en-US" dirty="0"/>
              <a:t>No one size fits all.</a:t>
            </a:r>
          </a:p>
          <a:p>
            <a:r>
              <a:rPr lang="en-US" dirty="0"/>
              <a:t>Explore UCEDD, Arc, DDS, Autism Speaks and other housing resources.</a:t>
            </a:r>
          </a:p>
          <a:p>
            <a:r>
              <a:rPr lang="en-US" dirty="0"/>
              <a:t>Expect the landscape to change.</a:t>
            </a:r>
          </a:p>
          <a:p>
            <a:r>
              <a:rPr lang="en-US" dirty="0"/>
              <a:t>Explore services at DSS, DDS and local agencies.</a:t>
            </a:r>
          </a:p>
          <a:p>
            <a:r>
              <a:rPr lang="en-US" dirty="0"/>
              <a:t>Consider employment.</a:t>
            </a:r>
          </a:p>
          <a:p>
            <a:r>
              <a:rPr lang="en-US" dirty="0"/>
              <a:t>Report discrimination!</a:t>
            </a:r>
          </a:p>
          <a:p>
            <a:r>
              <a:rPr lang="en-US" dirty="0"/>
              <a:t>Be involved.</a:t>
            </a:r>
          </a:p>
        </p:txBody>
      </p:sp>
    </p:spTree>
    <p:extLst>
      <p:ext uri="{BB962C8B-B14F-4D97-AF65-F5344CB8AC3E}">
        <p14:creationId xmlns:p14="http://schemas.microsoft.com/office/powerpoint/2010/main" val="1026732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057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38400" b="1" i="1" dirty="0"/>
              <a:t>Thank you!</a:t>
            </a:r>
          </a:p>
          <a:p>
            <a:pPr marL="0" indent="0" algn="ctr">
              <a:buNone/>
            </a:pPr>
            <a:endParaRPr lang="en-US" sz="8800" b="1" i="1" dirty="0"/>
          </a:p>
          <a:p>
            <a:pPr marL="0" indent="0" algn="ctr">
              <a:buNone/>
            </a:pPr>
            <a:r>
              <a:rPr lang="en-US" sz="8800" b="1" i="1" dirty="0"/>
              <a:t>walter.glomb@ct.gov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657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4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Where does any person live </a:t>
            </a:r>
            <a:br>
              <a:rPr lang="en-US" b="1" dirty="0"/>
            </a:br>
            <a:r>
              <a:rPr lang="en-US" b="1" dirty="0"/>
              <a:t>after high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54864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Remain in parents’ home.</a:t>
            </a:r>
          </a:p>
          <a:p>
            <a:r>
              <a:rPr lang="en-US" dirty="0"/>
              <a:t>College or military</a:t>
            </a:r>
          </a:p>
          <a:p>
            <a:r>
              <a:rPr lang="en-US" dirty="0"/>
              <a:t>Apartment</a:t>
            </a:r>
          </a:p>
          <a:p>
            <a:r>
              <a:rPr lang="en-US" dirty="0"/>
              <a:t>The street</a:t>
            </a:r>
          </a:p>
          <a:p>
            <a:r>
              <a:rPr lang="en-US" dirty="0"/>
              <a:t>Hospital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Prison</a:t>
            </a:r>
          </a:p>
          <a:p>
            <a:endParaRPr lang="en-US" dirty="0"/>
          </a:p>
          <a:p>
            <a:r>
              <a:rPr lang="en-US" dirty="0"/>
              <a:t>Employment is a major factor.</a:t>
            </a:r>
          </a:p>
        </p:txBody>
      </p:sp>
    </p:spTree>
    <p:extLst>
      <p:ext uri="{BB962C8B-B14F-4D97-AF65-F5344CB8AC3E}">
        <p14:creationId xmlns:p14="http://schemas.microsoft.com/office/powerpoint/2010/main" val="228097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Developmental Disabilities Assistance and Bill of Rights Act of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2666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i="1" dirty="0"/>
              <a:t>“The goals of the Nation properly include a goal of providing individuals with developmental disabilities with the information, skills, opportunities, and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/>
              <a:t>to live in homes and communities</a:t>
            </a:r>
            <a:r>
              <a:rPr lang="en-US" sz="2800" i="1" dirty="0"/>
              <a:t> in which such individuals can exercise their full rights and responsibilities as citizens.”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76800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The CT DD Council recently funded two projects in Connecticut: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University of Connecticut A.J. </a:t>
            </a:r>
            <a:r>
              <a:rPr lang="en-US" sz="2400" dirty="0" err="1"/>
              <a:t>Pappanikou</a:t>
            </a:r>
            <a:r>
              <a:rPr lang="en-US" sz="2400" dirty="0"/>
              <a:t> Center for Excellence in Developmental Disabilities Education, Research, and Service (UCEDD)</a:t>
            </a:r>
          </a:p>
          <a:p>
            <a:pPr marL="0" indent="0">
              <a:buNone/>
            </a:pPr>
            <a:r>
              <a:rPr lang="en-US" sz="2400" b="1" u="sng" dirty="0"/>
              <a:t>H.O.M.E. Resource Guide and Training Manual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https://uconnucedd.org/projects/finding_housing_in_ct/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Arc Connecticut</a:t>
            </a:r>
          </a:p>
          <a:p>
            <a:pPr marL="0" indent="0">
              <a:buNone/>
            </a:pPr>
            <a:r>
              <a:rPr lang="en-US" sz="2400" b="1" u="sng" dirty="0"/>
              <a:t>The Journey to Community Housing with Supports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https://thearcct.org/arc-housing-resource-guide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21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UCEDD, H.O.M.E. Resource Guide and Training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/>
              <a:t>H</a:t>
            </a:r>
            <a:r>
              <a:rPr lang="en-US" dirty="0"/>
              <a:t>ome – What does this mean for you?</a:t>
            </a:r>
          </a:p>
          <a:p>
            <a:pPr lvl="1"/>
            <a:r>
              <a:rPr lang="en-US" dirty="0"/>
              <a:t>person-centered planning, e.g. Life Course Planning</a:t>
            </a:r>
          </a:p>
          <a:p>
            <a:pPr lvl="1"/>
            <a:endParaRPr lang="en-US" dirty="0"/>
          </a:p>
          <a:p>
            <a:r>
              <a:rPr lang="en-US" b="1" u="sng" dirty="0"/>
              <a:t>O</a:t>
            </a:r>
            <a:r>
              <a:rPr lang="en-US" dirty="0"/>
              <a:t>ptions – What’s out there for housing and supports.</a:t>
            </a:r>
          </a:p>
          <a:p>
            <a:pPr lvl="1"/>
            <a:r>
              <a:rPr lang="en-US" dirty="0"/>
              <a:t>types of living situations, personal supports</a:t>
            </a:r>
          </a:p>
          <a:p>
            <a:pPr lvl="1"/>
            <a:endParaRPr lang="en-US" dirty="0"/>
          </a:p>
          <a:p>
            <a:r>
              <a:rPr lang="en-US" b="1" u="sng" dirty="0"/>
              <a:t>M</a:t>
            </a:r>
            <a:r>
              <a:rPr lang="en-US" dirty="0"/>
              <a:t>oving toward Your Goal – What do you do to close the deal and get in?</a:t>
            </a:r>
          </a:p>
          <a:p>
            <a:pPr lvl="1"/>
            <a:r>
              <a:rPr lang="en-US" dirty="0"/>
              <a:t>resources, financing, </a:t>
            </a:r>
          </a:p>
          <a:p>
            <a:pPr lvl="1"/>
            <a:endParaRPr lang="en-US" dirty="0"/>
          </a:p>
          <a:p>
            <a:r>
              <a:rPr lang="en-US" b="1" u="sng" dirty="0"/>
              <a:t>E</a:t>
            </a:r>
            <a:r>
              <a:rPr lang="en-US" dirty="0"/>
              <a:t>nding Your Journey – with a place you can call home!</a:t>
            </a:r>
          </a:p>
          <a:p>
            <a:pPr lvl="1"/>
            <a:r>
              <a:rPr lang="en-US" dirty="0"/>
              <a:t>furnishings, maintenance,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https://uconnucedd.org/projects/finding_housing_in_ct/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Arc, Journey to Community Housing with Supports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Independent Housing Models</a:t>
            </a:r>
          </a:p>
          <a:p>
            <a:endParaRPr lang="en-US" dirty="0"/>
          </a:p>
          <a:p>
            <a:r>
              <a:rPr lang="en-US" dirty="0"/>
              <a:t>Housing Separated from Supports</a:t>
            </a:r>
          </a:p>
          <a:p>
            <a:endParaRPr lang="en-US" dirty="0"/>
          </a:p>
          <a:p>
            <a:r>
              <a:rPr lang="en-US" dirty="0"/>
              <a:t>Technology Supporting People with I/DD</a:t>
            </a:r>
          </a:p>
          <a:p>
            <a:endParaRPr lang="en-US" dirty="0"/>
          </a:p>
          <a:p>
            <a:r>
              <a:rPr lang="en-US" dirty="0"/>
              <a:t>Circles of Support</a:t>
            </a:r>
          </a:p>
          <a:p>
            <a:endParaRPr lang="en-US" dirty="0"/>
          </a:p>
          <a:p>
            <a:r>
              <a:rPr lang="en-US" dirty="0"/>
              <a:t>Shared Living</a:t>
            </a:r>
          </a:p>
          <a:p>
            <a:endParaRPr lang="en-US" dirty="0"/>
          </a:p>
          <a:p>
            <a:r>
              <a:rPr lang="en-US" dirty="0"/>
              <a:t>Community Companion Homes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Medicaid HCBS Waivers, In-Home Supports</a:t>
            </a:r>
          </a:p>
          <a:p>
            <a:r>
              <a:rPr lang="en-US" dirty="0"/>
              <a:t>State Plan Services, including Community First Choice</a:t>
            </a:r>
          </a:p>
          <a:p>
            <a:r>
              <a:rPr lang="en-US" dirty="0"/>
              <a:t>Self-Directed Services</a:t>
            </a:r>
          </a:p>
          <a:p>
            <a:r>
              <a:rPr lang="en-US" dirty="0"/>
              <a:t>Rental Subsidies</a:t>
            </a:r>
          </a:p>
          <a:p>
            <a:r>
              <a:rPr lang="en-US" dirty="0"/>
              <a:t>Federal Housing Choices Vouchers</a:t>
            </a:r>
          </a:p>
          <a:p>
            <a:r>
              <a:rPr lang="en-US" dirty="0"/>
              <a:t>Affordable Housing Funded by Tax Credits</a:t>
            </a:r>
          </a:p>
          <a:p>
            <a:r>
              <a:rPr lang="en-US" dirty="0"/>
              <a:t>Rental Resources</a:t>
            </a:r>
          </a:p>
          <a:p>
            <a:r>
              <a:rPr lang="en-US" dirty="0"/>
              <a:t>Ownership Resources for Individuals with Disabilities</a:t>
            </a:r>
          </a:p>
          <a:p>
            <a:r>
              <a:rPr lang="en-US" dirty="0"/>
              <a:t>Private Resources and ABLE Act</a:t>
            </a:r>
          </a:p>
          <a:p>
            <a:r>
              <a:rPr lang="en-US" dirty="0"/>
              <a:t>CT Centers for Independent Living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5791200"/>
            <a:ext cx="471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https://thearcct.org/arc-housing-resource-guide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CT Department of Developmental Services Housing Options</a:t>
            </a:r>
            <a:br>
              <a:rPr lang="en-US" dirty="0"/>
            </a:br>
            <a:r>
              <a:rPr lang="en-US" dirty="0">
                <a:hlinkClick r:id="rId2"/>
              </a:rPr>
              <a:t>https://portal.ct.gov/DDS/Family/Housing/Housing-Options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Autism Speaks toolkit at </a:t>
            </a:r>
            <a:r>
              <a:rPr lang="en-US" dirty="0">
                <a:hlinkClick r:id="rId3"/>
              </a:rPr>
              <a:t>http://www.autismspeaks.org/sites/default/files/housing_tool_kit_web2.pdf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NAMI (National Alliance for Mental Illness) toolkit available at</a:t>
            </a:r>
            <a:br>
              <a:rPr lang="en-US" dirty="0"/>
            </a:br>
            <a:r>
              <a:rPr lang="en-US" dirty="0">
                <a:hlinkClick r:id="rId4"/>
              </a:rPr>
              <a:t>https://www.nami.org/Find-Support/Living-with-a-Mental-Health-Condition/Securing-Stable-Housing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 Housing Agencies toolkit at </a:t>
            </a:r>
            <a:r>
              <a:rPr lang="en-US" dirty="0">
                <a:hlinkClick r:id="rId5"/>
              </a:rPr>
              <a:t>http://www.csh.org/phatoolkit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National Council on Disability’s toolkit concerning deinstitutionalization at </a:t>
            </a:r>
            <a:br>
              <a:rPr lang="en-US" dirty="0"/>
            </a:br>
            <a:r>
              <a:rPr lang="en-US" dirty="0">
                <a:hlinkClick r:id="rId6"/>
              </a:rPr>
              <a:t>http://www.ncd.gov/publications/2012/DIToolkit/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7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/>
              <a:t>A few general themes emerge from these resources.</a:t>
            </a:r>
          </a:p>
        </p:txBody>
      </p:sp>
    </p:spTree>
    <p:extLst>
      <p:ext uri="{BB962C8B-B14F-4D97-AF65-F5344CB8AC3E}">
        <p14:creationId xmlns:p14="http://schemas.microsoft.com/office/powerpoint/2010/main" val="405566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1214</Words>
  <Application>Microsoft Office PowerPoint</Application>
  <PresentationFormat>On-screen Show (4:3)</PresentationFormat>
  <Paragraphs>218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Housing After High School</vt:lpstr>
      <vt:lpstr>Where will your child live  after high school?</vt:lpstr>
      <vt:lpstr>Where does any person live  after high school?</vt:lpstr>
      <vt:lpstr>Developmental Disabilities Assistance and Bill of Rights Act of 2000</vt:lpstr>
      <vt:lpstr>The CT DD Council recently funded two projects in Connecticut:</vt:lpstr>
      <vt:lpstr>UCEDD, H.O.M.E. Resource Guide and Training Manual</vt:lpstr>
      <vt:lpstr>Arc, Journey to Community Housing with Supports</vt:lpstr>
      <vt:lpstr>Other resources</vt:lpstr>
      <vt:lpstr>PowerPoint Presentation</vt:lpstr>
      <vt:lpstr>First consider what all people do, a universal strategy for providing supports.</vt:lpstr>
      <vt:lpstr>PowerPoint Presentation</vt:lpstr>
      <vt:lpstr>Housing and Supports…</vt:lpstr>
      <vt:lpstr>There is a wide spectrum of  personal situations.</vt:lpstr>
      <vt:lpstr>PowerPoint Presentation</vt:lpstr>
      <vt:lpstr>Supported Living</vt:lpstr>
      <vt:lpstr>Finding a place to live</vt:lpstr>
      <vt:lpstr>Strawman Personal Budget</vt:lpstr>
      <vt:lpstr>Affordable Housing</vt:lpstr>
      <vt:lpstr>Highlights of Housing</vt:lpstr>
      <vt:lpstr>Employment First!</vt:lpstr>
      <vt:lpstr>PowerPoint Presentation</vt:lpstr>
      <vt:lpstr>Discrimination is illegal!</vt:lpstr>
      <vt:lpstr>Be involved!</vt:lpstr>
      <vt:lpstr>There are 58 housing bills in the 2019 CGA.</vt:lpstr>
      <vt:lpstr>S.117 - Disability Integration Act of 2019</vt:lpstr>
      <vt:lpstr>Advocacy Groups</vt:lpstr>
      <vt:lpstr>Conclusions: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Glomb, Walter</dc:creator>
  <cp:lastModifiedBy>Shannon Jacovino</cp:lastModifiedBy>
  <cp:revision>108</cp:revision>
  <dcterms:created xsi:type="dcterms:W3CDTF">2019-01-25T18:39:24Z</dcterms:created>
  <dcterms:modified xsi:type="dcterms:W3CDTF">2019-05-16T14:43:25Z</dcterms:modified>
</cp:coreProperties>
</file>